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70" r:id="rId4"/>
    <p:sldId id="269" r:id="rId5"/>
    <p:sldId id="267" r:id="rId6"/>
    <p:sldId id="266" r:id="rId7"/>
    <p:sldId id="258" r:id="rId8"/>
    <p:sldId id="273" r:id="rId9"/>
    <p:sldId id="274" r:id="rId10"/>
    <p:sldId id="264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68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3475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795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551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14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50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971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1" descr="preencoded.png"/>
          <p:cNvPicPr>
            <a:picLocks noChangeAspect="1"/>
          </p:cNvPicPr>
          <p:nvPr/>
        </p:nvPicPr>
        <p:blipFill rotWithShape="1">
          <a:blip r:embed="rId3"/>
          <a:srcRect l="56313"/>
          <a:stretch/>
        </p:blipFill>
        <p:spPr>
          <a:xfrm>
            <a:off x="12241160" y="0"/>
            <a:ext cx="2396859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87090"/>
            <a:ext cx="11280143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tr-TR" sz="6036" dirty="0" err="1">
                <a:latin typeface="Sora" pitchFamily="34" charset="0"/>
                <a:ea typeface="Sora" pitchFamily="34" charset="-122"/>
                <a:cs typeface="Sora" pitchFamily="34" charset="-120"/>
              </a:rPr>
              <a:t>Canny</a:t>
            </a:r>
            <a:r>
              <a:rPr lang="tr-TR" sz="6036" dirty="0">
                <a:latin typeface="Sora" pitchFamily="34" charset="0"/>
                <a:ea typeface="Sora" pitchFamily="34" charset="-122"/>
                <a:cs typeface="Sora" pitchFamily="34" charset="-120"/>
              </a:rPr>
              <a:t> Filtresi ile </a:t>
            </a:r>
            <a:r>
              <a:rPr lang="tr-TR" sz="6036" dirty="0">
                <a:ea typeface="Sora" pitchFamily="34" charset="-122"/>
              </a:rPr>
              <a:t>Kenar Algılama</a:t>
            </a:r>
            <a:endParaRPr lang="en-US" sz="6036" dirty="0"/>
          </a:p>
        </p:txBody>
      </p:sp>
      <p:sp>
        <p:nvSpPr>
          <p:cNvPr id="9" name="Text 4"/>
          <p:cNvSpPr/>
          <p:nvPr/>
        </p:nvSpPr>
        <p:spPr>
          <a:xfrm>
            <a:off x="833199" y="6014760"/>
            <a:ext cx="1823442" cy="7498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 err="1"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Burak</a:t>
            </a:r>
            <a:r>
              <a:rPr lang="en-US" sz="2187" b="1" dirty="0"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2187" b="1" dirty="0" err="1"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Gün</a:t>
            </a:r>
            <a:r>
              <a:rPr lang="tr-TR" sz="2187" b="1" dirty="0"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br>
              <a:rPr lang="tr-TR" sz="2187" b="1" dirty="0">
                <a:latin typeface="Noto Sans TC" pitchFamily="34" charset="0"/>
                <a:ea typeface="Noto Sans TC" pitchFamily="34" charset="-122"/>
                <a:cs typeface="Noto Sans TC" pitchFamily="34" charset="-120"/>
              </a:rPr>
            </a:br>
            <a:r>
              <a:rPr lang="tr-TR" sz="2187" b="1" dirty="0"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Y225012002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0" y="409313"/>
            <a:ext cx="14630400" cy="8021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tr-TR" sz="4374" dirty="0">
                <a:ea typeface="Sora" pitchFamily="34" charset="-122"/>
              </a:rPr>
              <a:t>Son</a:t>
            </a:r>
            <a:endParaRPr lang="en-US" sz="4374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0B3678E8-01A8-4126-FCED-CFA29E7F6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565" y="1840444"/>
            <a:ext cx="11843270" cy="536569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768326" y="1207342"/>
            <a:ext cx="43069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tr-TR" sz="4374" dirty="0">
                <a:latin typeface="Sora" pitchFamily="34" charset="0"/>
                <a:ea typeface="Sora" pitchFamily="34" charset="-122"/>
                <a:cs typeface="Sora" pitchFamily="34" charset="-120"/>
              </a:rPr>
              <a:t>Kenar Algılama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238436" y="4051772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tr-TR" sz="1750" dirty="0"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Kenarlar </a:t>
            </a:r>
            <a:br>
              <a:rPr lang="tr-TR" sz="1750" dirty="0">
                <a:latin typeface="Noto Sans TC" pitchFamily="34" charset="0"/>
                <a:ea typeface="Noto Sans TC" pitchFamily="34" charset="-122"/>
                <a:cs typeface="Noto Sans TC" pitchFamily="34" charset="-120"/>
              </a:rPr>
            </a:br>
            <a:r>
              <a:rPr lang="tr-TR" sz="1600" dirty="0"/>
              <a:t>Görüntülerde bir nesnenin sona erdiği ve arka planın başladığı ya da iki farklı nesnenin birbirinden ayrıldığı çizgilere kenar denir. Kenarlar, görüntüdeki renk veya yoğunlukta meydana gelen değişikliklerle tanımlanır.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2238436" y="5349782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tr-TR" sz="1750" dirty="0"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Kenar Algılama Yöntemleri</a:t>
            </a:r>
            <a:br>
              <a:rPr lang="tr-TR" sz="1750" dirty="0">
                <a:latin typeface="Noto Sans TC" pitchFamily="34" charset="0"/>
                <a:ea typeface="Noto Sans TC" pitchFamily="34" charset="-122"/>
                <a:cs typeface="Noto Sans TC" pitchFamily="34" charset="-120"/>
              </a:rPr>
            </a:br>
            <a:r>
              <a:rPr lang="tr-TR" sz="1600" dirty="0"/>
              <a:t>Matematiksel yöntemler kullanılarak kenarlar algılanabilir. Bu yöntemler genellikle görüntünün türevini alarak gerçekleştirilir. </a:t>
            </a:r>
            <a:r>
              <a:rPr lang="tr-TR" sz="1600" dirty="0" err="1"/>
              <a:t>Sobel</a:t>
            </a:r>
            <a:r>
              <a:rPr lang="tr-TR" sz="1600" dirty="0"/>
              <a:t>, </a:t>
            </a:r>
            <a:r>
              <a:rPr lang="tr-TR" sz="1600" dirty="0" err="1"/>
              <a:t>Prewitt</a:t>
            </a:r>
            <a:r>
              <a:rPr lang="tr-TR" sz="1600" dirty="0"/>
              <a:t>, Roberts Cross ve </a:t>
            </a:r>
            <a:r>
              <a:rPr lang="tr-TR" sz="1600" b="1" dirty="0" err="1"/>
              <a:t>Canny</a:t>
            </a:r>
            <a:r>
              <a:rPr lang="tr-TR" sz="1600" dirty="0"/>
              <a:t> gibi kenar algılama filtreleri, görüntü üzerindeki yoğunluk değişimlerini tespit etmek için kullanılır.</a:t>
            </a:r>
            <a:endParaRPr lang="en-US" sz="1750" dirty="0"/>
          </a:p>
        </p:txBody>
      </p:sp>
      <p:sp>
        <p:nvSpPr>
          <p:cNvPr id="13" name="Sol Ayraç 12"/>
          <p:cNvSpPr/>
          <p:nvPr/>
        </p:nvSpPr>
        <p:spPr>
          <a:xfrm rot="5400000">
            <a:off x="1321484" y="275641"/>
            <a:ext cx="363794" cy="147011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4" name="Text 6"/>
          <p:cNvSpPr/>
          <p:nvPr/>
        </p:nvSpPr>
        <p:spPr>
          <a:xfrm>
            <a:off x="768327" y="289737"/>
            <a:ext cx="1470109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1"/>
              </a:lnSpc>
              <a:buNone/>
            </a:pPr>
            <a:r>
              <a:rPr lang="tr-TR" sz="2081" dirty="0">
                <a:latin typeface="Sora" pitchFamily="34" charset="0"/>
                <a:ea typeface="Sora" pitchFamily="34" charset="-122"/>
                <a:cs typeface="Sora" pitchFamily="34" charset="-120"/>
              </a:rPr>
              <a:t>Nedir?</a:t>
            </a:r>
            <a:endParaRPr lang="en-US" sz="2081" dirty="0"/>
          </a:p>
        </p:txBody>
      </p:sp>
      <p:sp>
        <p:nvSpPr>
          <p:cNvPr id="15" name="Sol Ayraç 14"/>
          <p:cNvSpPr>
            <a:spLocks/>
          </p:cNvSpPr>
          <p:nvPr/>
        </p:nvSpPr>
        <p:spPr>
          <a:xfrm rot="16200000">
            <a:off x="2552975" y="283111"/>
            <a:ext cx="363794" cy="393309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16" name="Text 6"/>
          <p:cNvSpPr/>
          <p:nvPr/>
        </p:nvSpPr>
        <p:spPr>
          <a:xfrm>
            <a:off x="768328" y="2488922"/>
            <a:ext cx="3933090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1"/>
              </a:lnSpc>
              <a:buNone/>
            </a:pPr>
            <a:r>
              <a:rPr lang="tr-TR" sz="2081" dirty="0">
                <a:latin typeface="Sora" pitchFamily="34" charset="0"/>
                <a:ea typeface="Sora" pitchFamily="34" charset="-122"/>
                <a:cs typeface="Sora" pitchFamily="34" charset="-120"/>
              </a:rPr>
              <a:t>Nasıl Yapılır?</a:t>
            </a:r>
            <a:endParaRPr lang="en-US" sz="208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3150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882158" y="415073"/>
            <a:ext cx="5893098" cy="7514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203"/>
              </a:lnSpc>
              <a:buNone/>
            </a:pPr>
            <a:r>
              <a:rPr lang="tr-TR" sz="4162" dirty="0">
                <a:latin typeface="Sora" pitchFamily="34" charset="0"/>
                <a:ea typeface="Sora" pitchFamily="34" charset="-122"/>
                <a:cs typeface="Sora" pitchFamily="34" charset="-120"/>
              </a:rPr>
              <a:t>Kenar Algılama Adımları</a:t>
            </a:r>
            <a:endParaRPr lang="en-US" sz="4162" dirty="0"/>
          </a:p>
        </p:txBody>
      </p:sp>
      <p:sp>
        <p:nvSpPr>
          <p:cNvPr id="6" name="Shape 2"/>
          <p:cNvSpPr/>
          <p:nvPr/>
        </p:nvSpPr>
        <p:spPr>
          <a:xfrm>
            <a:off x="733011" y="1843445"/>
            <a:ext cx="26313" cy="5430083"/>
          </a:xfrm>
          <a:prstGeom prst="rect">
            <a:avLst/>
          </a:prstGeom>
          <a:solidFill>
            <a:srgbClr val="B380FF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7" name="Shape 3"/>
          <p:cNvSpPr/>
          <p:nvPr/>
        </p:nvSpPr>
        <p:spPr>
          <a:xfrm>
            <a:off x="983935" y="2233196"/>
            <a:ext cx="739973" cy="26313"/>
          </a:xfrm>
          <a:prstGeom prst="rect">
            <a:avLst/>
          </a:prstGeom>
          <a:solidFill>
            <a:srgbClr val="B380FF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8" name="Shape 4"/>
          <p:cNvSpPr/>
          <p:nvPr/>
        </p:nvSpPr>
        <p:spPr>
          <a:xfrm>
            <a:off x="508280" y="2008585"/>
            <a:ext cx="475655" cy="475655"/>
          </a:xfrm>
          <a:prstGeom prst="roundRect">
            <a:avLst>
              <a:gd name="adj" fmla="val 13335"/>
            </a:avLst>
          </a:prstGeom>
          <a:solidFill>
            <a:srgbClr val="1A1A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Text 5"/>
          <p:cNvSpPr/>
          <p:nvPr/>
        </p:nvSpPr>
        <p:spPr>
          <a:xfrm>
            <a:off x="679016" y="2048114"/>
            <a:ext cx="134183" cy="3964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22"/>
              </a:lnSpc>
              <a:buNone/>
            </a:pPr>
            <a:r>
              <a:rPr lang="en-US" sz="2497" dirty="0">
                <a:solidFill>
                  <a:schemeClr val="accent4">
                    <a:lumMod val="60000"/>
                    <a:lumOff val="40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497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 6"/>
          <p:cNvSpPr/>
          <p:nvPr/>
        </p:nvSpPr>
        <p:spPr>
          <a:xfrm>
            <a:off x="1908872" y="2054781"/>
            <a:ext cx="3345656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1"/>
              </a:lnSpc>
              <a:buNone/>
            </a:pPr>
            <a:r>
              <a:rPr lang="tr-TR" sz="2081" dirty="0">
                <a:latin typeface="Sora" pitchFamily="34" charset="0"/>
                <a:ea typeface="Sora" pitchFamily="34" charset="-122"/>
                <a:cs typeface="Sora" pitchFamily="34" charset="-120"/>
              </a:rPr>
              <a:t>Gürültünün Azaltılması</a:t>
            </a:r>
            <a:endParaRPr lang="en-US" sz="2081" dirty="0"/>
          </a:p>
        </p:txBody>
      </p:sp>
      <p:sp>
        <p:nvSpPr>
          <p:cNvPr id="11" name="Text 7"/>
          <p:cNvSpPr/>
          <p:nvPr/>
        </p:nvSpPr>
        <p:spPr>
          <a:xfrm>
            <a:off x="1908872" y="2511981"/>
            <a:ext cx="7907298" cy="676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64"/>
              </a:lnSpc>
            </a:pPr>
            <a:r>
              <a:rPr lang="tr-TR" sz="1600" dirty="0"/>
              <a:t>(Örneğin Gauss Filtresi)</a:t>
            </a:r>
            <a:endParaRPr lang="en-US" sz="1665" dirty="0"/>
          </a:p>
        </p:txBody>
      </p:sp>
      <p:sp>
        <p:nvSpPr>
          <p:cNvPr id="12" name="Shape 8"/>
          <p:cNvSpPr/>
          <p:nvPr/>
        </p:nvSpPr>
        <p:spPr>
          <a:xfrm>
            <a:off x="983935" y="3384502"/>
            <a:ext cx="739973" cy="26313"/>
          </a:xfrm>
          <a:prstGeom prst="rect">
            <a:avLst/>
          </a:prstGeom>
          <a:solidFill>
            <a:srgbClr val="B380FF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3" name="Shape 9"/>
          <p:cNvSpPr/>
          <p:nvPr/>
        </p:nvSpPr>
        <p:spPr>
          <a:xfrm>
            <a:off x="508280" y="3159891"/>
            <a:ext cx="475655" cy="475655"/>
          </a:xfrm>
          <a:prstGeom prst="roundRect">
            <a:avLst>
              <a:gd name="adj" fmla="val 13335"/>
            </a:avLst>
          </a:prstGeom>
          <a:solidFill>
            <a:srgbClr val="1A1A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Text 10"/>
          <p:cNvSpPr/>
          <p:nvPr/>
        </p:nvSpPr>
        <p:spPr>
          <a:xfrm>
            <a:off x="647226" y="3199420"/>
            <a:ext cx="197644" cy="3964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22"/>
              </a:lnSpc>
              <a:buNone/>
            </a:pPr>
            <a:r>
              <a:rPr lang="en-US" sz="2497" dirty="0">
                <a:solidFill>
                  <a:schemeClr val="accent4">
                    <a:lumMod val="60000"/>
                    <a:lumOff val="40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497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 11"/>
          <p:cNvSpPr/>
          <p:nvPr/>
        </p:nvSpPr>
        <p:spPr>
          <a:xfrm>
            <a:off x="1908872" y="3206087"/>
            <a:ext cx="2813566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1"/>
              </a:lnSpc>
              <a:buNone/>
            </a:pPr>
            <a:r>
              <a:rPr lang="tr-TR" sz="2081" dirty="0">
                <a:latin typeface="Sora" pitchFamily="34" charset="0"/>
                <a:ea typeface="Sora" pitchFamily="34" charset="-122"/>
                <a:cs typeface="Sora" pitchFamily="34" charset="-120"/>
              </a:rPr>
              <a:t>Görüntünün Türevinin(</a:t>
            </a:r>
            <a:r>
              <a:rPr lang="tr-TR" sz="2081" dirty="0" err="1">
                <a:latin typeface="Sora" pitchFamily="34" charset="0"/>
                <a:ea typeface="Sora" pitchFamily="34" charset="-122"/>
                <a:cs typeface="Sora" pitchFamily="34" charset="-120"/>
              </a:rPr>
              <a:t>Gradient</a:t>
            </a:r>
            <a:r>
              <a:rPr lang="tr-TR" sz="2081" dirty="0">
                <a:latin typeface="Sora" pitchFamily="34" charset="0"/>
                <a:ea typeface="Sora" pitchFamily="34" charset="-122"/>
                <a:cs typeface="Sora" pitchFamily="34" charset="-120"/>
              </a:rPr>
              <a:t>) Hesaplanması</a:t>
            </a:r>
            <a:endParaRPr lang="en-US" sz="2081" dirty="0"/>
          </a:p>
        </p:txBody>
      </p:sp>
      <p:sp>
        <p:nvSpPr>
          <p:cNvPr id="16" name="Text 12"/>
          <p:cNvSpPr/>
          <p:nvPr/>
        </p:nvSpPr>
        <p:spPr>
          <a:xfrm>
            <a:off x="1908872" y="3663287"/>
            <a:ext cx="7907298" cy="10147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64"/>
              </a:lnSpc>
            </a:pPr>
            <a:r>
              <a:rPr lang="tr-TR" sz="1600" dirty="0"/>
              <a:t>Görüntünün türevi, yoğunluk değerlerindeki değişimi belirlemek için kullanılır. Yatay ve dikey türevler, çeşitli yönlere duyarlı filtreler (örneğin, </a:t>
            </a:r>
            <a:r>
              <a:rPr lang="tr-TR" sz="1600" b="1" dirty="0" err="1"/>
              <a:t>Sobel</a:t>
            </a:r>
            <a:r>
              <a:rPr lang="tr-TR" sz="1600" dirty="0"/>
              <a:t> çekirdekleri) kullanılarak hesaplanır.</a:t>
            </a:r>
            <a:endParaRPr lang="en-US" sz="1665" dirty="0"/>
          </a:p>
        </p:txBody>
      </p:sp>
      <p:sp>
        <p:nvSpPr>
          <p:cNvPr id="17" name="Shape 13"/>
          <p:cNvSpPr/>
          <p:nvPr/>
        </p:nvSpPr>
        <p:spPr>
          <a:xfrm>
            <a:off x="983935" y="4760047"/>
            <a:ext cx="739973" cy="26313"/>
          </a:xfrm>
          <a:prstGeom prst="rect">
            <a:avLst/>
          </a:prstGeom>
          <a:solidFill>
            <a:srgbClr val="B380FF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8" name="Shape 14"/>
          <p:cNvSpPr/>
          <p:nvPr/>
        </p:nvSpPr>
        <p:spPr>
          <a:xfrm>
            <a:off x="508280" y="4535436"/>
            <a:ext cx="475655" cy="475655"/>
          </a:xfrm>
          <a:prstGeom prst="roundRect">
            <a:avLst>
              <a:gd name="adj" fmla="val 13335"/>
            </a:avLst>
          </a:prstGeom>
          <a:solidFill>
            <a:srgbClr val="1A1A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9" name="Text 15"/>
          <p:cNvSpPr/>
          <p:nvPr/>
        </p:nvSpPr>
        <p:spPr>
          <a:xfrm>
            <a:off x="647702" y="4574964"/>
            <a:ext cx="196691" cy="3964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22"/>
              </a:lnSpc>
              <a:buNone/>
            </a:pPr>
            <a:r>
              <a:rPr lang="en-US" sz="2497" dirty="0">
                <a:solidFill>
                  <a:schemeClr val="accent4">
                    <a:lumMod val="60000"/>
                    <a:lumOff val="40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497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 16"/>
          <p:cNvSpPr/>
          <p:nvPr/>
        </p:nvSpPr>
        <p:spPr>
          <a:xfrm>
            <a:off x="1908872" y="4581632"/>
            <a:ext cx="3379470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1"/>
              </a:lnSpc>
              <a:buNone/>
            </a:pPr>
            <a:r>
              <a:rPr lang="tr-TR" sz="2081" dirty="0">
                <a:latin typeface="Sora" pitchFamily="34" charset="0"/>
                <a:ea typeface="Sora" pitchFamily="34" charset="-122"/>
                <a:cs typeface="Sora" pitchFamily="34" charset="-120"/>
              </a:rPr>
              <a:t>Kenar Güçlendirme(</a:t>
            </a:r>
            <a:r>
              <a:rPr lang="tr-TR" sz="2081" dirty="0" err="1">
                <a:ea typeface="Sora" pitchFamily="34" charset="-122"/>
              </a:rPr>
              <a:t>Non-maximum</a:t>
            </a:r>
            <a:r>
              <a:rPr lang="tr-TR" sz="2081" dirty="0">
                <a:ea typeface="Sora" pitchFamily="34" charset="-122"/>
              </a:rPr>
              <a:t> </a:t>
            </a:r>
            <a:r>
              <a:rPr lang="tr-TR" sz="2081" dirty="0" err="1">
                <a:ea typeface="Sora" pitchFamily="34" charset="-122"/>
              </a:rPr>
              <a:t>Suppression</a:t>
            </a:r>
            <a:r>
              <a:rPr lang="tr-TR" sz="2081" dirty="0">
                <a:ea typeface="Sora" pitchFamily="34" charset="-122"/>
              </a:rPr>
              <a:t>)</a:t>
            </a:r>
            <a:endParaRPr lang="en-US" sz="2081" dirty="0">
              <a:latin typeface="Sora" pitchFamily="34" charset="0"/>
              <a:ea typeface="Sora" pitchFamily="34" charset="-122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1908872" y="5038832"/>
            <a:ext cx="7907298" cy="676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64"/>
              </a:lnSpc>
            </a:pPr>
            <a:r>
              <a:rPr lang="tr-TR" sz="1600" dirty="0"/>
              <a:t>Türev sonucunda elde edilen değerler, kenarların daha belirgin hale getirilmesi için işlenir. Bu, genellikle bir eşik değer uygulayarak ve/veya kenarları takip ederek yapılır.</a:t>
            </a:r>
            <a:endParaRPr lang="en-US" sz="1665" dirty="0"/>
          </a:p>
        </p:txBody>
      </p:sp>
      <p:sp>
        <p:nvSpPr>
          <p:cNvPr id="23" name="Shape 13"/>
          <p:cNvSpPr/>
          <p:nvPr/>
        </p:nvSpPr>
        <p:spPr>
          <a:xfrm>
            <a:off x="950121" y="6242885"/>
            <a:ext cx="739973" cy="26313"/>
          </a:xfrm>
          <a:prstGeom prst="rect">
            <a:avLst/>
          </a:prstGeom>
          <a:solidFill>
            <a:srgbClr val="B380FF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4" name="Shape 14"/>
          <p:cNvSpPr/>
          <p:nvPr/>
        </p:nvSpPr>
        <p:spPr>
          <a:xfrm>
            <a:off x="474466" y="6018274"/>
            <a:ext cx="475655" cy="475655"/>
          </a:xfrm>
          <a:prstGeom prst="roundRect">
            <a:avLst>
              <a:gd name="adj" fmla="val 13335"/>
            </a:avLst>
          </a:prstGeom>
          <a:solidFill>
            <a:srgbClr val="1A1A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5" name="Text 15"/>
          <p:cNvSpPr/>
          <p:nvPr/>
        </p:nvSpPr>
        <p:spPr>
          <a:xfrm>
            <a:off x="613888" y="6057802"/>
            <a:ext cx="196691" cy="3964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22"/>
              </a:lnSpc>
              <a:buNone/>
            </a:pPr>
            <a:r>
              <a:rPr lang="tr-TR" sz="2497" dirty="0">
                <a:solidFill>
                  <a:schemeClr val="accent4">
                    <a:lumMod val="60000"/>
                    <a:lumOff val="40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4</a:t>
            </a:r>
            <a:endParaRPr lang="en-US" sz="2497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6" name="Text 16"/>
          <p:cNvSpPr/>
          <p:nvPr/>
        </p:nvSpPr>
        <p:spPr>
          <a:xfrm>
            <a:off x="1875058" y="6064470"/>
            <a:ext cx="3379470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1"/>
              </a:lnSpc>
              <a:buNone/>
            </a:pPr>
            <a:r>
              <a:rPr lang="tr-TR" sz="2081" dirty="0" err="1">
                <a:latin typeface="Sora" pitchFamily="34" charset="0"/>
                <a:ea typeface="Sora" pitchFamily="34" charset="-122"/>
                <a:cs typeface="Sora" pitchFamily="34" charset="-120"/>
              </a:rPr>
              <a:t>Eşikleme</a:t>
            </a:r>
            <a:r>
              <a:rPr lang="tr-TR" sz="2081" dirty="0">
                <a:latin typeface="Sora" pitchFamily="34" charset="0"/>
                <a:ea typeface="Sora" pitchFamily="34" charset="-122"/>
                <a:cs typeface="Sora" pitchFamily="34" charset="-120"/>
              </a:rPr>
              <a:t> ve Kenar İzleme</a:t>
            </a:r>
            <a:endParaRPr lang="en-US" sz="2081" dirty="0"/>
          </a:p>
        </p:txBody>
      </p:sp>
      <p:sp>
        <p:nvSpPr>
          <p:cNvPr id="27" name="Text 17"/>
          <p:cNvSpPr/>
          <p:nvPr/>
        </p:nvSpPr>
        <p:spPr>
          <a:xfrm>
            <a:off x="1875058" y="6521670"/>
            <a:ext cx="7907298" cy="676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64"/>
              </a:lnSpc>
            </a:pPr>
            <a:r>
              <a:rPr lang="tr-TR" sz="1600" dirty="0"/>
              <a:t>Eşikleme, belirli bir yoğunluk değerinin altındaki değişimleri kenar olarak kabul etmemek için kullanılır. </a:t>
            </a:r>
            <a:endParaRPr lang="en-US" sz="1665" dirty="0"/>
          </a:p>
        </p:txBody>
      </p:sp>
    </p:spTree>
    <p:extLst>
      <p:ext uri="{BB962C8B-B14F-4D97-AF65-F5344CB8AC3E}">
        <p14:creationId xmlns:p14="http://schemas.microsoft.com/office/powerpoint/2010/main" val="1582727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7A838FE7-CCC1-1550-BDDE-FAEFD245BB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55"/>
          <a:stretch/>
        </p:blipFill>
        <p:spPr bwMode="auto">
          <a:xfrm>
            <a:off x="1107072" y="5453062"/>
            <a:ext cx="3317792" cy="228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E58C99A0-D2B8-9D67-2990-30E63D12D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73" y="1264244"/>
            <a:ext cx="5280170" cy="1033207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1A56A3CC-BC17-48CC-B2DB-2F9A29D9B4FF}"/>
              </a:ext>
            </a:extLst>
          </p:cNvPr>
          <p:cNvSpPr txBox="1"/>
          <p:nvPr/>
        </p:nvSpPr>
        <p:spPr>
          <a:xfrm>
            <a:off x="7027333" y="1165704"/>
            <a:ext cx="738293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tr-TR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Burada:</a:t>
            </a:r>
            <a:br>
              <a:rPr lang="tr-TR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</a:br>
            <a:endParaRPr lang="tr-TR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l-GR" sz="2400" b="0" i="1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KaTeX_Math"/>
              </a:rPr>
              <a:t>σ</a:t>
            </a:r>
            <a:r>
              <a:rPr lang="el-GR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, </a:t>
            </a:r>
            <a:r>
              <a:rPr lang="tr-TR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Gauss dağılımının standart sapmasıdır.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400" b="0" i="1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KaTeX_Math"/>
              </a:rPr>
              <a:t>e</a:t>
            </a:r>
            <a:r>
              <a:rPr lang="tr-TR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, </a:t>
            </a:r>
            <a:r>
              <a:rPr lang="tr-TR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Euler</a:t>
            </a:r>
            <a:r>
              <a:rPr lang="tr-TR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sabitidir, yaklaşık değeri 2.71828'dir.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KaTeX_Main"/>
              </a:rPr>
              <a:t>𝜋</a:t>
            </a:r>
            <a:r>
              <a:rPr lang="el-GR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, </a:t>
            </a:r>
            <a:r>
              <a:rPr lang="tr-TR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pi sayısıdır, yaklaşık değeri 3.14159'dur.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400" b="0" i="1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KaTeX_Math"/>
              </a:rPr>
              <a:t>x</a:t>
            </a:r>
            <a:r>
              <a:rPr lang="tr-TR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ve </a:t>
            </a:r>
            <a:r>
              <a:rPr lang="tr-TR" sz="2400" b="0" i="1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KaTeX_Math"/>
              </a:rPr>
              <a:t>y</a:t>
            </a:r>
            <a:r>
              <a:rPr lang="tr-TR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, pikselin konumlarıdır.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7046E5-74BB-B266-B55B-C288E26131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88" r="63223" b="14978"/>
          <a:stretch/>
        </p:blipFill>
        <p:spPr bwMode="auto">
          <a:xfrm>
            <a:off x="1553492" y="3286061"/>
            <a:ext cx="2424952" cy="1610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68E22AAE-903F-4439-B3CB-D2DDF6A65759}"/>
              </a:ext>
            </a:extLst>
          </p:cNvPr>
          <p:cNvSpPr txBox="1"/>
          <p:nvPr/>
        </p:nvSpPr>
        <p:spPr>
          <a:xfrm>
            <a:off x="2277929" y="2903010"/>
            <a:ext cx="18880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tr-TR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3x3 Gauss Filtresi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528D8F0B-7A93-795F-9BF0-1BF6A21A4BD6}"/>
              </a:ext>
            </a:extLst>
          </p:cNvPr>
          <p:cNvSpPr txBox="1"/>
          <p:nvPr/>
        </p:nvSpPr>
        <p:spPr>
          <a:xfrm>
            <a:off x="2366060" y="5026956"/>
            <a:ext cx="18880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tr-TR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5x5 </a:t>
            </a:r>
            <a:r>
              <a:rPr lang="tr-TR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Gauss Filtresi</a:t>
            </a:r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07615B23-30FF-E89B-B496-1C1612F71B43}"/>
              </a:ext>
            </a:extLst>
          </p:cNvPr>
          <p:cNvSpPr/>
          <p:nvPr/>
        </p:nvSpPr>
        <p:spPr>
          <a:xfrm>
            <a:off x="272761" y="338157"/>
            <a:ext cx="13600556" cy="8023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tr-TR" sz="4400" b="1" dirty="0"/>
              <a:t>Gauss Filtresi</a:t>
            </a:r>
          </a:p>
          <a:p>
            <a:br>
              <a:rPr lang="tr-TR" sz="4400" dirty="0"/>
            </a:br>
            <a:endParaRPr lang="en-US" sz="4374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C8FC06-766A-87D0-5657-730D650C26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5" t="-1233" r="6598" b="8208"/>
          <a:stretch/>
        </p:blipFill>
        <p:spPr bwMode="auto">
          <a:xfrm>
            <a:off x="7027333" y="3960951"/>
            <a:ext cx="7127791" cy="38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Metin kutusu 8">
            <a:extLst>
              <a:ext uri="{FF2B5EF4-FFF2-40B4-BE49-F238E27FC236}">
                <a16:creationId xmlns:a16="http://schemas.microsoft.com/office/drawing/2014/main" id="{43E3416D-5DA0-740A-3D2F-6B54EABF6003}"/>
              </a:ext>
            </a:extLst>
          </p:cNvPr>
          <p:cNvSpPr txBox="1"/>
          <p:nvPr/>
        </p:nvSpPr>
        <p:spPr>
          <a:xfrm>
            <a:off x="144329" y="7848309"/>
            <a:ext cx="90928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Daha fazla gürültüyü azaltır yani daha pürüzsüz bir çıktı ancak hesaplama maliyeti artar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86959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272761" y="338157"/>
            <a:ext cx="13600556" cy="8023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tr-TR" sz="4400" b="1" dirty="0"/>
              <a:t>Gradyan Hesaplama Nedir</a:t>
            </a:r>
          </a:p>
          <a:p>
            <a:br>
              <a:rPr lang="tr-TR" sz="4400" dirty="0"/>
            </a:br>
            <a:endParaRPr lang="en-US" sz="4374" dirty="0"/>
          </a:p>
        </p:txBody>
      </p:sp>
      <p:sp>
        <p:nvSpPr>
          <p:cNvPr id="31" name="Metin kutusu 30">
            <a:extLst>
              <a:ext uri="{FF2B5EF4-FFF2-40B4-BE49-F238E27FC236}">
                <a16:creationId xmlns:a16="http://schemas.microsoft.com/office/drawing/2014/main" id="{23B508E2-EB7E-DB78-8E01-EDDC9BC9AA72}"/>
              </a:ext>
            </a:extLst>
          </p:cNvPr>
          <p:cNvSpPr txBox="1"/>
          <p:nvPr/>
        </p:nvSpPr>
        <p:spPr>
          <a:xfrm>
            <a:off x="880401" y="2177756"/>
            <a:ext cx="547888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tr-TR" dirty="0"/>
              <a:t>Gradyan hesaplama, bir görüntünün belirli bir noktasındaki yoğunluk değişikliklerini ölçmek için kullanılan bir işlemdir. Bu değişiklikler, bir pikselin yoğunluğunun x ve y yönlerindeki değişimleri ifade eder. </a:t>
            </a:r>
          </a:p>
          <a:p>
            <a:pPr algn="just"/>
            <a:r>
              <a:rPr lang="tr-TR" dirty="0"/>
              <a:t>Bir pikselin yoğunluğunu çevresindeki piksellerin yoğunluklarına dayalı olarak hesaplar.</a:t>
            </a:r>
          </a:p>
          <a:p>
            <a:pPr algn="just"/>
            <a:endParaRPr lang="tr-TR" dirty="0"/>
          </a:p>
        </p:txBody>
      </p:sp>
      <p:pic>
        <p:nvPicPr>
          <p:cNvPr id="3074" name="Picture 2" descr="undefined">
            <a:extLst>
              <a:ext uri="{FF2B5EF4-FFF2-40B4-BE49-F238E27FC236}">
                <a16:creationId xmlns:a16="http://schemas.microsoft.com/office/drawing/2014/main" id="{F616862C-33D2-2557-13CB-3372DF7AC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182" y="2097328"/>
            <a:ext cx="7161465" cy="3566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7608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272761" y="338157"/>
            <a:ext cx="13600556" cy="8023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tr-TR" sz="4400" b="1" dirty="0" err="1"/>
              <a:t>Sobel</a:t>
            </a:r>
            <a:r>
              <a:rPr lang="tr-TR" sz="4400" b="1" dirty="0"/>
              <a:t> Çekirdekleri (</a:t>
            </a:r>
            <a:r>
              <a:rPr lang="tr-TR" sz="4400" b="1" dirty="0" err="1"/>
              <a:t>Kernels</a:t>
            </a:r>
            <a:r>
              <a:rPr lang="tr-TR" sz="4400" b="1" dirty="0"/>
              <a:t>)</a:t>
            </a:r>
          </a:p>
          <a:p>
            <a:br>
              <a:rPr lang="tr-TR" sz="4400" dirty="0"/>
            </a:br>
            <a:endParaRPr lang="en-US" sz="4374" dirty="0"/>
          </a:p>
        </p:txBody>
      </p:sp>
      <p:sp>
        <p:nvSpPr>
          <p:cNvPr id="9" name="Text 3"/>
          <p:cNvSpPr/>
          <p:nvPr/>
        </p:nvSpPr>
        <p:spPr>
          <a:xfrm>
            <a:off x="1415845" y="2333311"/>
            <a:ext cx="7678994" cy="10763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  <a:buSzPct val="100000"/>
            </a:pPr>
            <a:r>
              <a:rPr lang="tr-TR" sz="1600" b="1" dirty="0"/>
              <a:t>1. X Yönündeki </a:t>
            </a:r>
            <a:r>
              <a:rPr lang="tr-TR" sz="1600" b="1" dirty="0" err="1"/>
              <a:t>Sobel</a:t>
            </a:r>
            <a:r>
              <a:rPr lang="tr-TR" sz="1600" b="1" dirty="0"/>
              <a:t> Çekirdeği</a:t>
            </a:r>
            <a:br>
              <a:rPr lang="tr-TR" sz="1600" b="1" dirty="0"/>
            </a:br>
            <a:r>
              <a:rPr lang="tr-TR" dirty="0"/>
              <a:t>Bu çekirdek, görüntünün yatay yöndeki değişimlerini tespit etmek için kullanılır. 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1415845" y="4110168"/>
            <a:ext cx="7659329" cy="10763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  <a:buSzPct val="100000"/>
            </a:pPr>
            <a:r>
              <a:rPr lang="tr-TR" sz="1600" b="1" dirty="0"/>
              <a:t>2. Y Yönündeki </a:t>
            </a:r>
            <a:r>
              <a:rPr lang="tr-TR" sz="1600" b="1" dirty="0" err="1"/>
              <a:t>Sobel</a:t>
            </a:r>
            <a:r>
              <a:rPr lang="tr-TR" sz="1600" b="1" dirty="0"/>
              <a:t> Çekirdeği</a:t>
            </a:r>
            <a:br>
              <a:rPr lang="tr-TR" sz="1600" b="1" dirty="0"/>
            </a:br>
            <a:r>
              <a:rPr lang="tr-TR" dirty="0"/>
              <a:t>Bu çekirdek, görüntünün dikey yöndeki değişimlerini tespit etmek için kullanılır. </a:t>
            </a:r>
            <a:endParaRPr lang="en-US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5357" y="1895161"/>
            <a:ext cx="2724150" cy="1514475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5358" y="3900617"/>
            <a:ext cx="2724150" cy="1495425"/>
          </a:xfrm>
          <a:prstGeom prst="rect">
            <a:avLst/>
          </a:prstGeom>
        </p:spPr>
      </p:pic>
      <p:sp>
        <p:nvSpPr>
          <p:cNvPr id="11" name="Text 3"/>
          <p:cNvSpPr/>
          <p:nvPr/>
        </p:nvSpPr>
        <p:spPr>
          <a:xfrm>
            <a:off x="9925358" y="5527133"/>
            <a:ext cx="2521975" cy="6019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  <a:buSzPct val="100000"/>
            </a:pPr>
            <a:r>
              <a:rPr lang="tr-TR" sz="2000" dirty="0"/>
              <a:t>A: Orijinal Resim</a:t>
            </a:r>
            <a:endParaRPr lang="en-US" sz="2400" dirty="0"/>
          </a:p>
        </p:txBody>
      </p:sp>
      <p:sp>
        <p:nvSpPr>
          <p:cNvPr id="13" name="Dikdörtgen 12"/>
          <p:cNvSpPr/>
          <p:nvPr/>
        </p:nvSpPr>
        <p:spPr>
          <a:xfrm>
            <a:off x="9549497" y="7354529"/>
            <a:ext cx="47564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/>
              <a:t>https://deeplizard.com/resource/pavq7noze2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651042C5-5197-9C10-807C-2E9372D5E6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36" b="26141"/>
          <a:stretch/>
        </p:blipFill>
        <p:spPr bwMode="auto">
          <a:xfrm>
            <a:off x="1415845" y="5335727"/>
            <a:ext cx="7143814" cy="238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7289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272761" y="338157"/>
            <a:ext cx="13600556" cy="8023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tr-TR" sz="4400" b="1" dirty="0" err="1"/>
              <a:t>Sobel</a:t>
            </a:r>
            <a:r>
              <a:rPr lang="tr-TR" sz="4400" b="1" dirty="0"/>
              <a:t> Filtresinin Matematiksel Temelleri</a:t>
            </a:r>
          </a:p>
          <a:p>
            <a:br>
              <a:rPr lang="tr-TR" sz="4400" dirty="0"/>
            </a:br>
            <a:endParaRPr lang="en-US" sz="4374" dirty="0"/>
          </a:p>
        </p:txBody>
      </p:sp>
      <p:sp>
        <p:nvSpPr>
          <p:cNvPr id="9" name="Text 3"/>
          <p:cNvSpPr/>
          <p:nvPr/>
        </p:nvSpPr>
        <p:spPr>
          <a:xfrm>
            <a:off x="833199" y="1836500"/>
            <a:ext cx="10199013" cy="1093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  <a:buSzPct val="100000"/>
            </a:pPr>
            <a:r>
              <a:rPr lang="tr-TR" sz="1600" dirty="0" err="1"/>
              <a:t>Sobel</a:t>
            </a:r>
            <a:r>
              <a:rPr lang="tr-TR" sz="1600" dirty="0"/>
              <a:t> filtresi, görüntüdeki yoğunluk </a:t>
            </a:r>
            <a:r>
              <a:rPr lang="tr-TR" sz="1600" dirty="0" err="1"/>
              <a:t>gradyanını</a:t>
            </a:r>
            <a:r>
              <a:rPr lang="tr-TR" sz="1600" dirty="0"/>
              <a:t> (</a:t>
            </a:r>
            <a:r>
              <a:rPr lang="tr-TR" sz="1600" dirty="0" err="1"/>
              <a:t>intensity</a:t>
            </a:r>
            <a:r>
              <a:rPr lang="tr-TR" sz="1600" dirty="0"/>
              <a:t> </a:t>
            </a:r>
            <a:r>
              <a:rPr lang="tr-TR" sz="1600" dirty="0" err="1"/>
              <a:t>gradient</a:t>
            </a:r>
            <a:r>
              <a:rPr lang="tr-TR" sz="1600" dirty="0"/>
              <a:t>) hesaplamak için kullanılır. Yoğunluk </a:t>
            </a:r>
            <a:r>
              <a:rPr lang="tr-TR" sz="1600" dirty="0" err="1"/>
              <a:t>gradyanı</a:t>
            </a:r>
            <a:r>
              <a:rPr lang="tr-TR" sz="1600" dirty="0"/>
              <a:t>, görüntünün her noktasındaki renk yoğunluğunun </a:t>
            </a:r>
            <a:r>
              <a:rPr lang="tr-TR" sz="1600" dirty="0" err="1"/>
              <a:t>mekansal</a:t>
            </a:r>
            <a:r>
              <a:rPr lang="tr-TR" sz="1600" dirty="0"/>
              <a:t> değişim hızını ifade eder. Bu değişim, yatay ve dikey olmak üzere iki boyutta incelenir.</a:t>
            </a:r>
            <a:endParaRPr lang="en-US" dirty="0"/>
          </a:p>
        </p:txBody>
      </p:sp>
      <p:pic>
        <p:nvPicPr>
          <p:cNvPr id="10" name="Resi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8" y="3243261"/>
            <a:ext cx="8292419" cy="3413178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EC6A5C1-DAC8-6B9C-68E2-CABC6775D7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36" b="26141"/>
          <a:stretch/>
        </p:blipFill>
        <p:spPr bwMode="auto">
          <a:xfrm>
            <a:off x="6905516" y="4949850"/>
            <a:ext cx="7143814" cy="238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272761" y="338157"/>
            <a:ext cx="13600556" cy="8023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tr-TR" sz="4400" b="1"/>
              <a:t>Kenar Güçlendirme(Non-maximum Suppression)</a:t>
            </a:r>
            <a:endParaRPr lang="en-US" sz="4400" b="1"/>
          </a:p>
          <a:p>
            <a:endParaRPr lang="tr-TR" sz="4400" b="1"/>
          </a:p>
          <a:p>
            <a:br>
              <a:rPr lang="tr-TR" sz="4400"/>
            </a:br>
            <a:endParaRPr lang="en-US" sz="4374" dirty="0"/>
          </a:p>
        </p:txBody>
      </p:sp>
      <p:sp>
        <p:nvSpPr>
          <p:cNvPr id="9" name="Text 3"/>
          <p:cNvSpPr/>
          <p:nvPr/>
        </p:nvSpPr>
        <p:spPr>
          <a:xfrm>
            <a:off x="833200" y="1836500"/>
            <a:ext cx="4506618" cy="445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  <a:buSzPct val="100000"/>
            </a:pPr>
            <a:r>
              <a:rPr lang="tr-TR" sz="1600" dirty="0"/>
              <a:t>Her pikselin çevresindeki kenar yoğunluğunun kontrol edildiği bir aşamadır. Eğer bir piksel, çevresindeki pikseller arasında en parlak ve en belirgin olanıysa, o zaman "kazanan" piksel olarak seçilir. Diğer pikseller, onun gücüne yakın olabilir ancak onun kadar belirgin değilse, algoritma onları yok sayar.</a:t>
            </a:r>
          </a:p>
          <a:p>
            <a:pPr>
              <a:lnSpc>
                <a:spcPts val="2799"/>
              </a:lnSpc>
              <a:buSzPct val="100000"/>
            </a:pPr>
            <a:endParaRPr lang="tr-TR" sz="1600" dirty="0"/>
          </a:p>
          <a:p>
            <a:pPr>
              <a:lnSpc>
                <a:spcPts val="2799"/>
              </a:lnSpc>
              <a:buSzPct val="100000"/>
            </a:pPr>
            <a:r>
              <a:rPr lang="tr-TR" sz="1600" dirty="0"/>
              <a:t>Basitçe en güçlü ve en belirgin kenarları seçerek, gereksiz veya zayıf kenarları eler.</a:t>
            </a:r>
            <a:endParaRPr lang="en-US" sz="1600" dirty="0"/>
          </a:p>
        </p:txBody>
      </p:sp>
      <p:pic>
        <p:nvPicPr>
          <p:cNvPr id="3" name="Resim 2" descr="çapraz bulmaca, kare, metin içeren bir resim&#10;&#10;Açıklama otomatik olarak oluşturuldu">
            <a:extLst>
              <a:ext uri="{FF2B5EF4-FFF2-40B4-BE49-F238E27FC236}">
                <a16:creationId xmlns:a16="http://schemas.microsoft.com/office/drawing/2014/main" id="{88A77D75-E710-8DA7-10CE-4118C43C1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4562" y="1697103"/>
            <a:ext cx="6924311" cy="542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121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272761" y="338157"/>
            <a:ext cx="13600556" cy="8023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tr-TR" sz="4400" b="1" dirty="0"/>
              <a:t>Çift </a:t>
            </a:r>
            <a:r>
              <a:rPr lang="tr-TR" sz="4400" b="1" dirty="0" err="1"/>
              <a:t>Eşikleme</a:t>
            </a:r>
            <a:r>
              <a:rPr lang="tr-TR" sz="4400" b="1" dirty="0"/>
              <a:t>(</a:t>
            </a:r>
            <a:r>
              <a:rPr lang="tr-TR" sz="4400" b="1" dirty="0" err="1"/>
              <a:t>Double</a:t>
            </a:r>
            <a:r>
              <a:rPr lang="tr-TR" sz="4400" b="1" dirty="0"/>
              <a:t> </a:t>
            </a:r>
            <a:r>
              <a:rPr lang="tr-TR" sz="4400" b="1" dirty="0" err="1"/>
              <a:t>Tresholding</a:t>
            </a:r>
            <a:r>
              <a:rPr lang="tr-TR" sz="4400" b="1" dirty="0"/>
              <a:t>)  ve </a:t>
            </a:r>
            <a:r>
              <a:rPr lang="tr-TR" sz="4400" b="1" dirty="0" err="1"/>
              <a:t>Histerisiz</a:t>
            </a:r>
            <a:endParaRPr lang="en-US" sz="4400" b="1" dirty="0"/>
          </a:p>
          <a:p>
            <a:endParaRPr lang="tr-TR" sz="4400" b="1" dirty="0"/>
          </a:p>
          <a:p>
            <a:br>
              <a:rPr lang="tr-TR" sz="4400" dirty="0"/>
            </a:br>
            <a:endParaRPr lang="en-US" sz="4374" dirty="0"/>
          </a:p>
        </p:txBody>
      </p:sp>
      <p:sp>
        <p:nvSpPr>
          <p:cNvPr id="9" name="Text 3"/>
          <p:cNvSpPr/>
          <p:nvPr/>
        </p:nvSpPr>
        <p:spPr>
          <a:xfrm>
            <a:off x="509349" y="1836499"/>
            <a:ext cx="6177201" cy="37704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  <a:buSzPct val="100000"/>
            </a:pPr>
            <a:r>
              <a:rPr lang="tr-TR" sz="1600" dirty="0"/>
              <a:t>Bu adım, görüntüdeki kenarları belirlemek için kullanılan bir yöntemdir. </a:t>
            </a:r>
            <a:r>
              <a:rPr lang="tr-TR" sz="1600" dirty="0" err="1"/>
              <a:t>Double</a:t>
            </a:r>
            <a:r>
              <a:rPr lang="tr-TR" sz="1600" dirty="0"/>
              <a:t> </a:t>
            </a:r>
            <a:r>
              <a:rPr lang="tr-TR" sz="1600" dirty="0" err="1"/>
              <a:t>thresholding</a:t>
            </a:r>
            <a:r>
              <a:rPr lang="tr-TR" sz="1600" dirty="0"/>
              <a:t>, kenarları iki ayrı eşik değeri kullanarak belirlemeye dayanır: birincisi yüksek eşik, diğeri ise düşük eşiktir.</a:t>
            </a:r>
            <a:br>
              <a:rPr lang="tr-TR" sz="1600" dirty="0"/>
            </a:br>
            <a:br>
              <a:rPr lang="tr-TR" sz="1600" dirty="0"/>
            </a:br>
            <a:r>
              <a:rPr lang="tr-TR" sz="1600" dirty="0"/>
              <a:t>Bu yöntem sayesinden </a:t>
            </a:r>
            <a:r>
              <a:rPr lang="tr-TR" sz="1600" dirty="0" err="1"/>
              <a:t>pixeller</a:t>
            </a:r>
            <a:r>
              <a:rPr lang="tr-TR" sz="1600" dirty="0"/>
              <a:t> 3 gruba ayrılmaya çalışılır. Bunlar; </a:t>
            </a:r>
          </a:p>
          <a:p>
            <a:pPr marL="285750" indent="-285750">
              <a:lnSpc>
                <a:spcPts val="2799"/>
              </a:lnSpc>
              <a:buSzPct val="100000"/>
              <a:buFont typeface="Arial" panose="020B0604020202020204" pitchFamily="34" charset="0"/>
              <a:buChar char="•"/>
            </a:pPr>
            <a:r>
              <a:rPr lang="tr-TR" sz="1600" dirty="0"/>
              <a:t>Güçlü Pikseller</a:t>
            </a:r>
          </a:p>
          <a:p>
            <a:pPr marL="285750" indent="-285750">
              <a:lnSpc>
                <a:spcPts val="2799"/>
              </a:lnSpc>
              <a:buSzPct val="100000"/>
              <a:buFont typeface="Arial" panose="020B0604020202020204" pitchFamily="34" charset="0"/>
              <a:buChar char="•"/>
            </a:pPr>
            <a:r>
              <a:rPr lang="tr-TR" sz="1600" dirty="0"/>
              <a:t>Zayıf Pikseller</a:t>
            </a:r>
          </a:p>
          <a:p>
            <a:pPr marL="285750" indent="-285750">
              <a:lnSpc>
                <a:spcPts val="2799"/>
              </a:lnSpc>
              <a:buSzPct val="100000"/>
              <a:buFont typeface="Arial" panose="020B0604020202020204" pitchFamily="34" charset="0"/>
              <a:buChar char="•"/>
            </a:pPr>
            <a:r>
              <a:rPr lang="tr-TR" sz="1600" dirty="0"/>
              <a:t>Alakasız(</a:t>
            </a:r>
            <a:r>
              <a:rPr lang="tr-TR" sz="1600" dirty="0" err="1"/>
              <a:t>non-relevant</a:t>
            </a:r>
            <a:r>
              <a:rPr lang="tr-TR" sz="1600" dirty="0"/>
              <a:t>) Pikseller</a:t>
            </a:r>
            <a:br>
              <a:rPr lang="tr-TR" sz="1600" dirty="0"/>
            </a:br>
            <a:br>
              <a:rPr lang="tr-TR" sz="1600" dirty="0"/>
            </a:br>
            <a:br>
              <a:rPr lang="tr-TR" sz="1600" dirty="0"/>
            </a:br>
            <a:endParaRPr lang="en-US" sz="1600" dirty="0"/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DCDB60E0-FC07-244B-4C91-C78BF25123D7}"/>
              </a:ext>
            </a:extLst>
          </p:cNvPr>
          <p:cNvSpPr txBox="1"/>
          <p:nvPr/>
        </p:nvSpPr>
        <p:spPr>
          <a:xfrm>
            <a:off x="7238216" y="1856893"/>
            <a:ext cx="7315200" cy="2164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799"/>
              </a:lnSpc>
              <a:buSzPct val="100000"/>
            </a:pPr>
            <a:r>
              <a:rPr lang="tr-TR" sz="1600" dirty="0"/>
              <a:t>Histerisiz, bir önceki adımda belirlenen güçlü kenarları birbirine bağlamak ve kesintili kenarları birleştirmek için kullanılan bir yöntemdir. </a:t>
            </a:r>
            <a:br>
              <a:rPr lang="tr-TR" sz="1600" dirty="0"/>
            </a:br>
            <a:br>
              <a:rPr lang="tr-TR" sz="1600" dirty="0"/>
            </a:br>
            <a:r>
              <a:rPr lang="tr-TR" sz="1600" dirty="0"/>
              <a:t>Histerisiz yöntemi, kesintili kenarları birleştirerek daha tutarlı ve bağlantılı kenarlar elde etmeye yardımcı olur. Bu sayede, daha doğru ve kapsamlı kenar tespiti sağlanır.</a:t>
            </a:r>
          </a:p>
          <a:p>
            <a:endParaRPr lang="tr-TR" dirty="0"/>
          </a:p>
        </p:txBody>
      </p:sp>
      <p:pic>
        <p:nvPicPr>
          <p:cNvPr id="11" name="Resim 10" descr="ekran görüntüsü, dikdörtgen, kare, diyagram içeren bir resim&#10;&#10;Açıklama otomatik olarak oluşturuldu">
            <a:extLst>
              <a:ext uri="{FF2B5EF4-FFF2-40B4-BE49-F238E27FC236}">
                <a16:creationId xmlns:a16="http://schemas.microsoft.com/office/drawing/2014/main" id="{F7045E76-CF15-9927-7080-274D9D0BBA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5" t="6947" r="67131" b="15516"/>
          <a:stretch/>
        </p:blipFill>
        <p:spPr>
          <a:xfrm>
            <a:off x="7315200" y="3845591"/>
            <a:ext cx="2450034" cy="2216126"/>
          </a:xfrm>
          <a:prstGeom prst="rect">
            <a:avLst/>
          </a:prstGeom>
        </p:spPr>
      </p:pic>
      <p:pic>
        <p:nvPicPr>
          <p:cNvPr id="13" name="Resim 12" descr="ekran görüntüsü, dikdörtgen, kare, diyagram içeren bir resim&#10;&#10;Açıklama otomatik olarak oluşturuldu">
            <a:extLst>
              <a:ext uri="{FF2B5EF4-FFF2-40B4-BE49-F238E27FC236}">
                <a16:creationId xmlns:a16="http://schemas.microsoft.com/office/drawing/2014/main" id="{C3A0D6AB-006B-5859-7EE3-FE5D2C94A6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160" t="9985" r="5240" b="16844"/>
          <a:stretch/>
        </p:blipFill>
        <p:spPr>
          <a:xfrm>
            <a:off x="10227825" y="3877152"/>
            <a:ext cx="4167151" cy="2091354"/>
          </a:xfrm>
          <a:prstGeom prst="rect">
            <a:avLst/>
          </a:prstGeom>
        </p:spPr>
      </p:pic>
      <p:sp>
        <p:nvSpPr>
          <p:cNvPr id="14" name="Text 3">
            <a:extLst>
              <a:ext uri="{FF2B5EF4-FFF2-40B4-BE49-F238E27FC236}">
                <a16:creationId xmlns:a16="http://schemas.microsoft.com/office/drawing/2014/main" id="{1A583552-7699-2E89-127B-29C26A80E795}"/>
              </a:ext>
            </a:extLst>
          </p:cNvPr>
          <p:cNvSpPr/>
          <p:nvPr/>
        </p:nvSpPr>
        <p:spPr>
          <a:xfrm>
            <a:off x="7406477" y="6417531"/>
            <a:ext cx="6177201" cy="13324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  <a:buSzPct val="100000"/>
            </a:pPr>
            <a:r>
              <a:rPr lang="tr-TR" sz="1600" dirty="0"/>
              <a:t>Beyaz : Güçlü Kenar (Kenar olanlar)</a:t>
            </a:r>
            <a:br>
              <a:rPr lang="tr-TR" sz="1600" dirty="0"/>
            </a:br>
            <a:r>
              <a:rPr lang="tr-TR" sz="1600" dirty="0"/>
              <a:t>Siyah : Kenar ile alakası olmayan (Kenar olmayanlar)</a:t>
            </a:r>
          </a:p>
          <a:p>
            <a:pPr>
              <a:lnSpc>
                <a:spcPts val="2799"/>
              </a:lnSpc>
              <a:buSzPct val="100000"/>
            </a:pPr>
            <a:r>
              <a:rPr lang="tr-TR" sz="1600" dirty="0"/>
              <a:t>Gri : Zayıf Kenar (Kenar olup olmadığına emin olamadıklarımız)</a:t>
            </a:r>
          </a:p>
        </p:txBody>
      </p:sp>
      <p:sp>
        <p:nvSpPr>
          <p:cNvPr id="15" name="Shape 2">
            <a:extLst>
              <a:ext uri="{FF2B5EF4-FFF2-40B4-BE49-F238E27FC236}">
                <a16:creationId xmlns:a16="http://schemas.microsoft.com/office/drawing/2014/main" id="{785A7A85-6EC0-682D-48A3-DAC8169EA644}"/>
              </a:ext>
            </a:extLst>
          </p:cNvPr>
          <p:cNvSpPr/>
          <p:nvPr/>
        </p:nvSpPr>
        <p:spPr>
          <a:xfrm>
            <a:off x="6852609" y="2324467"/>
            <a:ext cx="26313" cy="5430083"/>
          </a:xfrm>
          <a:prstGeom prst="rect">
            <a:avLst/>
          </a:prstGeom>
          <a:solidFill>
            <a:srgbClr val="B380FF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17" name="Resim 16" descr="çizgi, öykü gelişim çizgisi; kumpas; grafiğini çıkarma, diyagram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FCF25593-8E68-0962-E13F-51FBAACC6F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301" y="5039509"/>
            <a:ext cx="4995689" cy="275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77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</TotalTime>
  <Words>621</Words>
  <Application>Microsoft Office PowerPoint</Application>
  <PresentationFormat>Özel</PresentationFormat>
  <Paragraphs>69</Paragraphs>
  <Slides>10</Slides>
  <Notes>9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7" baseType="lpstr">
      <vt:lpstr>Arial</vt:lpstr>
      <vt:lpstr>KaTeX_Main</vt:lpstr>
      <vt:lpstr>KaTeX_Math</vt:lpstr>
      <vt:lpstr>Noto Sans TC</vt:lpstr>
      <vt:lpstr>Söhne</vt:lpstr>
      <vt:lpstr>Sora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Burak Gün</cp:lastModifiedBy>
  <cp:revision>45</cp:revision>
  <dcterms:created xsi:type="dcterms:W3CDTF">2024-04-20T07:01:44Z</dcterms:created>
  <dcterms:modified xsi:type="dcterms:W3CDTF">2024-05-16T05:49:13Z</dcterms:modified>
</cp:coreProperties>
</file>